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9144000" cy="6858000" type="screen4x3"/>
  <p:notesSz cx="6934200" cy="9220200"/>
  <p:embeddedFontLst>
    <p:embeddedFont>
      <p:font typeface="Bernard MT Condensed" pitchFamily="18" charset="0"/>
      <p:regular r:id="rId7"/>
    </p:embeddedFont>
    <p:embeddedFont>
      <p:font typeface="Calibri" pitchFamily="34" charset="0"/>
      <p:regular r:id="rId8"/>
      <p:bold r:id="rId9"/>
      <p:italic r:id="rId10"/>
      <p:boldItalic r:id="rId11"/>
    </p:embeddedFont>
    <p:embeddedFont>
      <p:font typeface="Old English Text MT" pitchFamily="66"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29" autoAdjust="0"/>
  </p:normalViewPr>
  <p:slideViewPr>
    <p:cSldViewPr>
      <p:cViewPr varScale="1">
        <p:scale>
          <a:sx n="54" d="100"/>
          <a:sy n="54" d="100"/>
        </p:scale>
        <p:origin x="-1752" y="-96"/>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832" y="-108"/>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r>
              <a:rPr lang="en-US" dirty="0" smtClean="0"/>
              <a:t>Awesome Texts:  </a:t>
            </a:r>
            <a:r>
              <a:rPr lang="en-US" dirty="0" smtClean="0"/>
              <a:t>Super Conquerors</a:t>
            </a:r>
            <a:endParaRPr lang="en-US" dirty="0" smtClean="0"/>
          </a:p>
          <a:p>
            <a:r>
              <a:rPr lang="en-US" dirty="0" smtClean="0"/>
              <a:t>(</a:t>
            </a:r>
            <a:r>
              <a:rPr lang="en-US" dirty="0" smtClean="0"/>
              <a:t>Romans 8:31-39)</a:t>
            </a:r>
            <a:endParaRPr lang="en-US" dirty="0"/>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r>
              <a:rPr lang="en-US" dirty="0" smtClean="0"/>
              <a:t>November </a:t>
            </a:r>
            <a:r>
              <a:rPr lang="en-US" dirty="0" smtClean="0"/>
              <a:t>25</a:t>
            </a:r>
            <a:r>
              <a:rPr lang="en-US" dirty="0" smtClean="0"/>
              <a:t>, </a:t>
            </a:r>
            <a:r>
              <a:rPr lang="en-US" dirty="0" smtClean="0"/>
              <a:t>2012 AM</a:t>
            </a:r>
            <a:endParaRPr lang="en-US" dirty="0"/>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r>
              <a:rPr lang="en-US" dirty="0" smtClean="0"/>
              <a:t>West Side church of Christ, Stan Cox</a:t>
            </a:r>
            <a:endParaRPr lang="en-US" dirty="0"/>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0C872508-E8B2-4D1D-B23C-43D44BBDA122}" type="slidenum">
              <a:rPr lang="en-US" smtClean="0"/>
              <a:t>‹#›</a:t>
            </a:fld>
            <a:endParaRPr lang="en-US"/>
          </a:p>
        </p:txBody>
      </p:sp>
    </p:spTree>
    <p:extLst>
      <p:ext uri="{BB962C8B-B14F-4D97-AF65-F5344CB8AC3E}">
        <p14:creationId xmlns:p14="http://schemas.microsoft.com/office/powerpoint/2010/main" val="3307132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0F1B82D7-65F7-4879-8E55-2E8579F908BA}" type="datetimeFigureOut">
              <a:rPr lang="en-US" smtClean="0"/>
              <a:t>11/25/2012</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5AA1B661-4AB9-4E5D-9865-A3FB8F83C616}" type="slidenum">
              <a:rPr lang="en-US" smtClean="0"/>
              <a:t>‹#›</a:t>
            </a:fld>
            <a:endParaRPr lang="en-US"/>
          </a:p>
        </p:txBody>
      </p:sp>
    </p:spTree>
    <p:extLst>
      <p:ext uri="{BB962C8B-B14F-4D97-AF65-F5344CB8AC3E}">
        <p14:creationId xmlns:p14="http://schemas.microsoft.com/office/powerpoint/2010/main" val="225905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Third in series titled:</a:t>
            </a:r>
            <a:r>
              <a:rPr lang="en-US" baseline="0" dirty="0" smtClean="0"/>
              <a:t>  Awesome Texts</a:t>
            </a:r>
          </a:p>
          <a:p>
            <a:r>
              <a:rPr lang="en-US" baseline="0" dirty="0" smtClean="0"/>
              <a:t>Super Conquerors (Romans 8:31-38)</a:t>
            </a:r>
          </a:p>
          <a:p>
            <a:r>
              <a:rPr lang="en-US" baseline="0" dirty="0" smtClean="0"/>
              <a:t>Expository Sermons</a:t>
            </a:r>
          </a:p>
          <a:p>
            <a:r>
              <a:rPr lang="en-US" baseline="0" dirty="0" smtClean="0"/>
              <a:t>Print all Slides</a:t>
            </a:r>
          </a:p>
          <a:p>
            <a:r>
              <a:rPr lang="en-US" baseline="0" dirty="0" smtClean="0"/>
              <a:t>Preached at West Side on November 25, 2012 AM</a:t>
            </a:r>
            <a:endParaRPr lang="en-US" dirty="0"/>
          </a:p>
        </p:txBody>
      </p:sp>
      <p:sp>
        <p:nvSpPr>
          <p:cNvPr id="4" name="Slide Number Placeholder 3"/>
          <p:cNvSpPr>
            <a:spLocks noGrp="1"/>
          </p:cNvSpPr>
          <p:nvPr>
            <p:ph type="sldNum" sz="quarter" idx="10"/>
          </p:nvPr>
        </p:nvSpPr>
        <p:spPr/>
        <p:txBody>
          <a:bodyPr/>
          <a:lstStyle/>
          <a:p>
            <a:fld id="{5AA1B661-4AB9-4E5D-9865-A3FB8F83C616}" type="slidenum">
              <a:rPr lang="en-US" smtClean="0"/>
              <a:t>1</a:t>
            </a:fld>
            <a:endParaRPr lang="en-US"/>
          </a:p>
        </p:txBody>
      </p:sp>
    </p:spTree>
    <p:extLst>
      <p:ext uri="{BB962C8B-B14F-4D97-AF65-F5344CB8AC3E}">
        <p14:creationId xmlns:p14="http://schemas.microsoft.com/office/powerpoint/2010/main" val="280016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A55551-D363-42FC-A04B-2BB1B50CD5A4}"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D8226-3448-4C3B-B26D-553C18C3C1E6}" type="slidenum">
              <a:rPr lang="en-US" smtClean="0"/>
              <a:t>‹#›</a:t>
            </a:fld>
            <a:endParaRPr lang="en-US"/>
          </a:p>
        </p:txBody>
      </p:sp>
    </p:spTree>
    <p:extLst>
      <p:ext uri="{BB962C8B-B14F-4D97-AF65-F5344CB8AC3E}">
        <p14:creationId xmlns:p14="http://schemas.microsoft.com/office/powerpoint/2010/main" val="12902211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55551-D363-42FC-A04B-2BB1B50CD5A4}"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D8226-3448-4C3B-B26D-553C18C3C1E6}" type="slidenum">
              <a:rPr lang="en-US" smtClean="0"/>
              <a:t>‹#›</a:t>
            </a:fld>
            <a:endParaRPr lang="en-US"/>
          </a:p>
        </p:txBody>
      </p:sp>
    </p:spTree>
    <p:extLst>
      <p:ext uri="{BB962C8B-B14F-4D97-AF65-F5344CB8AC3E}">
        <p14:creationId xmlns:p14="http://schemas.microsoft.com/office/powerpoint/2010/main" val="11321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55551-D363-42FC-A04B-2BB1B50CD5A4}"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D8226-3448-4C3B-B26D-553C18C3C1E6}" type="slidenum">
              <a:rPr lang="en-US" smtClean="0"/>
              <a:t>‹#›</a:t>
            </a:fld>
            <a:endParaRPr lang="en-US"/>
          </a:p>
        </p:txBody>
      </p:sp>
    </p:spTree>
    <p:extLst>
      <p:ext uri="{BB962C8B-B14F-4D97-AF65-F5344CB8AC3E}">
        <p14:creationId xmlns:p14="http://schemas.microsoft.com/office/powerpoint/2010/main" val="262424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1">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55551-D363-42FC-A04B-2BB1B50CD5A4}"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D8226-3448-4C3B-B26D-553C18C3C1E6}" type="slidenum">
              <a:rPr lang="en-US" smtClean="0"/>
              <a:t>‹#›</a:t>
            </a:fld>
            <a:endParaRPr lang="en-US"/>
          </a:p>
        </p:txBody>
      </p:sp>
    </p:spTree>
    <p:extLst>
      <p:ext uri="{BB962C8B-B14F-4D97-AF65-F5344CB8AC3E}">
        <p14:creationId xmlns:p14="http://schemas.microsoft.com/office/powerpoint/2010/main" val="20968222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A55551-D363-42FC-A04B-2BB1B50CD5A4}" type="datetimeFigureOut">
              <a:rPr lang="en-US" smtClean="0"/>
              <a:t>11/25/2012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D8226-3448-4C3B-B26D-553C18C3C1E6}" type="slidenum">
              <a:rPr lang="en-US" smtClean="0"/>
              <a:t>‹#›</a:t>
            </a:fld>
            <a:endParaRPr lang="en-US"/>
          </a:p>
        </p:txBody>
      </p:sp>
    </p:spTree>
    <p:extLst>
      <p:ext uri="{BB962C8B-B14F-4D97-AF65-F5344CB8AC3E}">
        <p14:creationId xmlns:p14="http://schemas.microsoft.com/office/powerpoint/2010/main" val="212293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A55551-D363-42FC-A04B-2BB1B50CD5A4}" type="datetimeFigureOut">
              <a:rPr lang="en-US" smtClean="0"/>
              <a:t>11/25/2012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D8226-3448-4C3B-B26D-553C18C3C1E6}" type="slidenum">
              <a:rPr lang="en-US" smtClean="0"/>
              <a:t>‹#›</a:t>
            </a:fld>
            <a:endParaRPr lang="en-US"/>
          </a:p>
        </p:txBody>
      </p:sp>
    </p:spTree>
    <p:extLst>
      <p:ext uri="{BB962C8B-B14F-4D97-AF65-F5344CB8AC3E}">
        <p14:creationId xmlns:p14="http://schemas.microsoft.com/office/powerpoint/2010/main" val="268172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A55551-D363-42FC-A04B-2BB1B50CD5A4}" type="datetimeFigureOut">
              <a:rPr lang="en-US" smtClean="0"/>
              <a:t>11/25/2012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D8226-3448-4C3B-B26D-553C18C3C1E6}" type="slidenum">
              <a:rPr lang="en-US" smtClean="0"/>
              <a:t>‹#›</a:t>
            </a:fld>
            <a:endParaRPr lang="en-US"/>
          </a:p>
        </p:txBody>
      </p:sp>
    </p:spTree>
    <p:extLst>
      <p:ext uri="{BB962C8B-B14F-4D97-AF65-F5344CB8AC3E}">
        <p14:creationId xmlns:p14="http://schemas.microsoft.com/office/powerpoint/2010/main" val="4081952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A55551-D363-42FC-A04B-2BB1B50CD5A4}" type="datetimeFigureOut">
              <a:rPr lang="en-US" smtClean="0"/>
              <a:t>11/25/2012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AD8226-3448-4C3B-B26D-553C18C3C1E6}" type="slidenum">
              <a:rPr lang="en-US" smtClean="0"/>
              <a:t>‹#›</a:t>
            </a:fld>
            <a:endParaRPr lang="en-US"/>
          </a:p>
        </p:txBody>
      </p:sp>
    </p:spTree>
    <p:extLst>
      <p:ext uri="{BB962C8B-B14F-4D97-AF65-F5344CB8AC3E}">
        <p14:creationId xmlns:p14="http://schemas.microsoft.com/office/powerpoint/2010/main" val="3014001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55551-D363-42FC-A04B-2BB1B50CD5A4}" type="datetimeFigureOut">
              <a:rPr lang="en-US" smtClean="0"/>
              <a:t>11/25/2012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AD8226-3448-4C3B-B26D-553C18C3C1E6}" type="slidenum">
              <a:rPr lang="en-US" smtClean="0"/>
              <a:t>‹#›</a:t>
            </a:fld>
            <a:endParaRPr lang="en-US"/>
          </a:p>
        </p:txBody>
      </p:sp>
    </p:spTree>
    <p:extLst>
      <p:ext uri="{BB962C8B-B14F-4D97-AF65-F5344CB8AC3E}">
        <p14:creationId xmlns:p14="http://schemas.microsoft.com/office/powerpoint/2010/main" val="337206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55551-D363-42FC-A04B-2BB1B50CD5A4}" type="datetimeFigureOut">
              <a:rPr lang="en-US" smtClean="0"/>
              <a:t>11/25/2012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D8226-3448-4C3B-B26D-553C18C3C1E6}" type="slidenum">
              <a:rPr lang="en-US" smtClean="0"/>
              <a:t>‹#›</a:t>
            </a:fld>
            <a:endParaRPr lang="en-US"/>
          </a:p>
        </p:txBody>
      </p:sp>
    </p:spTree>
    <p:extLst>
      <p:ext uri="{BB962C8B-B14F-4D97-AF65-F5344CB8AC3E}">
        <p14:creationId xmlns:p14="http://schemas.microsoft.com/office/powerpoint/2010/main" val="189441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55551-D363-42FC-A04B-2BB1B50CD5A4}" type="datetimeFigureOut">
              <a:rPr lang="en-US" smtClean="0"/>
              <a:t>11/25/2012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D8226-3448-4C3B-B26D-553C18C3C1E6}" type="slidenum">
              <a:rPr lang="en-US" smtClean="0"/>
              <a:t>‹#›</a:t>
            </a:fld>
            <a:endParaRPr lang="en-US"/>
          </a:p>
        </p:txBody>
      </p:sp>
    </p:spTree>
    <p:extLst>
      <p:ext uri="{BB962C8B-B14F-4D97-AF65-F5344CB8AC3E}">
        <p14:creationId xmlns:p14="http://schemas.microsoft.com/office/powerpoint/2010/main" val="2864587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55551-D363-42FC-A04B-2BB1B50CD5A4}" type="datetimeFigureOut">
              <a:rPr lang="en-US" smtClean="0"/>
              <a:t>11/25/2012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D8226-3448-4C3B-B26D-553C18C3C1E6}" type="slidenum">
              <a:rPr lang="en-US" smtClean="0"/>
              <a:t>‹#›</a:t>
            </a:fld>
            <a:endParaRPr lang="en-US"/>
          </a:p>
        </p:txBody>
      </p:sp>
    </p:spTree>
    <p:extLst>
      <p:ext uri="{BB962C8B-B14F-4D97-AF65-F5344CB8AC3E}">
        <p14:creationId xmlns:p14="http://schemas.microsoft.com/office/powerpoint/2010/main" val="1070427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200400"/>
            <a:ext cx="6629400" cy="1470025"/>
          </a:xfrm>
          <a:solidFill>
            <a:srgbClr val="0070C0">
              <a:alpha val="57000"/>
            </a:srgbClr>
          </a:solidFill>
          <a:ln w="25400">
            <a:solidFill>
              <a:schemeClr val="tx2">
                <a:lumMod val="50000"/>
              </a:schemeClr>
            </a:solidFill>
          </a:ln>
        </p:spPr>
        <p:txBody>
          <a:bodyPr>
            <a:noAutofit/>
          </a:bodyPr>
          <a:lstStyle/>
          <a:p>
            <a:r>
              <a:rPr lang="en-US" sz="4800" dirty="0" smtClean="0">
                <a:solidFill>
                  <a:schemeClr val="bg1"/>
                </a:solidFill>
                <a:effectLst>
                  <a:outerShdw blurRad="38100" dist="38100" dir="2700000" algn="tl">
                    <a:srgbClr val="000000">
                      <a:alpha val="43137"/>
                    </a:srgbClr>
                  </a:outerShdw>
                </a:effectLst>
                <a:latin typeface="Bernard MT Condensed" pitchFamily="18" charset="0"/>
              </a:rPr>
              <a:t>Super Conquerors</a:t>
            </a:r>
            <a:br>
              <a:rPr lang="en-US" sz="4800" dirty="0" smtClean="0">
                <a:solidFill>
                  <a:schemeClr val="bg1"/>
                </a:solidFill>
                <a:effectLst>
                  <a:outerShdw blurRad="38100" dist="38100" dir="2700000" algn="tl">
                    <a:srgbClr val="000000">
                      <a:alpha val="43137"/>
                    </a:srgbClr>
                  </a:outerShdw>
                </a:effectLst>
                <a:latin typeface="Bernard MT Condensed" pitchFamily="18" charset="0"/>
              </a:rPr>
            </a:br>
            <a:r>
              <a:rPr lang="en-US" sz="4800" dirty="0" smtClean="0">
                <a:solidFill>
                  <a:schemeClr val="bg1"/>
                </a:solidFill>
                <a:effectLst>
                  <a:outerShdw blurRad="38100" dist="38100" dir="2700000" algn="tl">
                    <a:srgbClr val="000000">
                      <a:alpha val="43137"/>
                    </a:srgbClr>
                  </a:outerShdw>
                </a:effectLst>
                <a:latin typeface="Bernard MT Condensed" pitchFamily="18" charset="0"/>
              </a:rPr>
              <a:t>Romans 8:31-39</a:t>
            </a:r>
            <a:endParaRPr lang="en-US" sz="4800" dirty="0">
              <a:solidFill>
                <a:schemeClr val="bg1"/>
              </a:solidFill>
              <a:effectLst>
                <a:outerShdw blurRad="38100" dist="38100" dir="2700000" algn="tl">
                  <a:srgbClr val="000000">
                    <a:alpha val="43137"/>
                  </a:srgbClr>
                </a:outerShdw>
              </a:effectLst>
              <a:latin typeface="Bernard MT Condensed" pitchFamily="18" charset="0"/>
            </a:endParaRPr>
          </a:p>
        </p:txBody>
      </p:sp>
      <p:sp>
        <p:nvSpPr>
          <p:cNvPr id="4" name="Rectangle 3"/>
          <p:cNvSpPr/>
          <p:nvPr/>
        </p:nvSpPr>
        <p:spPr>
          <a:xfrm>
            <a:off x="919496" y="685799"/>
            <a:ext cx="7627409" cy="1446550"/>
          </a:xfrm>
          <a:prstGeom prst="rect">
            <a:avLst/>
          </a:prstGeom>
          <a:noFill/>
          <a:ln>
            <a:noFill/>
          </a:ln>
          <a:effectLst>
            <a:glow rad="228600">
              <a:schemeClr val="accent1">
                <a:satMod val="175000"/>
                <a:alpha val="40000"/>
              </a:schemeClr>
            </a:glow>
            <a:outerShdw blurRad="50800" dist="38100" dir="10800000" algn="r" rotWithShape="0">
              <a:prstClr val="black">
                <a:alpha val="40000"/>
              </a:prstClr>
            </a:outerShdw>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Old English Text MT" pitchFamily="66" charset="0"/>
              </a:rPr>
              <a:t>Awesome Texts</a:t>
            </a:r>
            <a:endPar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Old English Text MT" pitchFamily="66" charset="0"/>
            </a:endParaRPr>
          </a:p>
        </p:txBody>
      </p:sp>
    </p:spTree>
    <p:extLst>
      <p:ext uri="{BB962C8B-B14F-4D97-AF65-F5344CB8AC3E}">
        <p14:creationId xmlns:p14="http://schemas.microsoft.com/office/powerpoint/2010/main" val="292459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90"/>
                                          </p:val>
                                        </p:tav>
                                        <p:tav tm="100000">
                                          <p:val>
                                            <p:fltVal val="0"/>
                                          </p:val>
                                        </p:tav>
                                      </p:tavLst>
                                    </p:anim>
                                    <p:animEffect transition="in" filter="fade">
                                      <p:cBhvr>
                                        <p:cTn id="10"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effectLst>
                  <a:outerShdw blurRad="38100" dist="38100" dir="2700000" algn="tl">
                    <a:srgbClr val="000000">
                      <a:alpha val="43137"/>
                    </a:srgbClr>
                  </a:outerShdw>
                </a:effectLst>
                <a:latin typeface="Bernard MT Condensed" pitchFamily="18" charset="0"/>
              </a:rPr>
              <a:t>Super Conquerors</a:t>
            </a:r>
            <a:endParaRPr lang="en-US" dirty="0">
              <a:effectLst>
                <a:outerShdw blurRad="38100" dist="38100" dir="2700000" algn="tl">
                  <a:srgbClr val="000000">
                    <a:alpha val="43137"/>
                  </a:srgbClr>
                </a:outerShdw>
              </a:effectLst>
              <a:latin typeface="Bernard MT Condensed" pitchFamily="18" charset="0"/>
            </a:endParaRPr>
          </a:p>
        </p:txBody>
      </p:sp>
      <p:sp>
        <p:nvSpPr>
          <p:cNvPr id="3" name="Content Placeholder 2"/>
          <p:cNvSpPr>
            <a:spLocks noGrp="1"/>
          </p:cNvSpPr>
          <p:nvPr>
            <p:ph idx="1"/>
          </p:nvPr>
        </p:nvSpPr>
        <p:spPr>
          <a:xfrm>
            <a:off x="381000" y="1295400"/>
            <a:ext cx="8382000" cy="5105400"/>
          </a:xfrm>
        </p:spPr>
        <p:txBody>
          <a:bodyPr>
            <a:normAutofit/>
          </a:bodyPr>
          <a:lstStyle/>
          <a:p>
            <a:r>
              <a:rPr lang="en-US" dirty="0" smtClean="0"/>
              <a:t>Context: No Condemnation in Christ(1-2)</a:t>
            </a:r>
          </a:p>
          <a:p>
            <a:r>
              <a:rPr lang="en-US" dirty="0" smtClean="0"/>
              <a:t>Context: Heirs in Christ (14-17)</a:t>
            </a:r>
          </a:p>
          <a:p>
            <a:r>
              <a:rPr lang="en-US" dirty="0" smtClean="0"/>
              <a:t>Context: Love for God brings glory! (28-30)</a:t>
            </a:r>
          </a:p>
          <a:p>
            <a:r>
              <a:rPr lang="en-US" dirty="0" smtClean="0"/>
              <a:t>God is on our side! (31)</a:t>
            </a:r>
          </a:p>
          <a:p>
            <a:r>
              <a:rPr lang="en-US" dirty="0" smtClean="0"/>
              <a:t>The One on our side brought redemption! (32)</a:t>
            </a:r>
          </a:p>
          <a:p>
            <a:r>
              <a:rPr lang="en-US" dirty="0" smtClean="0"/>
              <a:t>The One with the power to condemn is the One who saves us! (33-34)</a:t>
            </a:r>
          </a:p>
          <a:p>
            <a:r>
              <a:rPr lang="en-US" dirty="0" smtClean="0"/>
              <a:t>Super conquerors </a:t>
            </a:r>
            <a:r>
              <a:rPr lang="en-US" u="sng" dirty="0" smtClean="0"/>
              <a:t>through Christ’s love</a:t>
            </a:r>
            <a:r>
              <a:rPr lang="en-US" dirty="0" smtClean="0"/>
              <a:t>! (35-39) </a:t>
            </a:r>
            <a:r>
              <a:rPr lang="en-US" i="1" dirty="0" smtClean="0"/>
              <a:t>(Gk. </a:t>
            </a:r>
            <a:r>
              <a:rPr lang="en-US" i="1" dirty="0" err="1" smtClean="0"/>
              <a:t>Hupernikao</a:t>
            </a:r>
            <a:r>
              <a:rPr lang="en-US" i="1" dirty="0" smtClean="0"/>
              <a:t> – </a:t>
            </a:r>
            <a:r>
              <a:rPr lang="en-US" i="1" dirty="0" err="1" smtClean="0"/>
              <a:t>huper</a:t>
            </a:r>
            <a:r>
              <a:rPr lang="en-US" i="1" dirty="0" smtClean="0"/>
              <a:t> (over, above, beyond)</a:t>
            </a:r>
            <a:endParaRPr lang="en-US" i="1" dirty="0"/>
          </a:p>
        </p:txBody>
      </p:sp>
    </p:spTree>
    <p:extLst>
      <p:ext uri="{BB962C8B-B14F-4D97-AF65-F5344CB8AC3E}">
        <p14:creationId xmlns:p14="http://schemas.microsoft.com/office/powerpoint/2010/main" val="259707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800" dirty="0" smtClean="0">
                <a:latin typeface="Bernard MT Condensed" pitchFamily="18" charset="0"/>
              </a:rPr>
              <a:t>Conclusion</a:t>
            </a:r>
            <a:endParaRPr lang="en-US" sz="4800" dirty="0">
              <a:latin typeface="Bernard MT Condensed" pitchFamily="18" charset="0"/>
            </a:endParaRPr>
          </a:p>
        </p:txBody>
      </p:sp>
      <p:sp>
        <p:nvSpPr>
          <p:cNvPr id="3" name="Content Placeholder 2"/>
          <p:cNvSpPr>
            <a:spLocks noGrp="1"/>
          </p:cNvSpPr>
          <p:nvPr>
            <p:ph idx="1"/>
          </p:nvPr>
        </p:nvSpPr>
        <p:spPr>
          <a:xfrm>
            <a:off x="304800" y="1219200"/>
            <a:ext cx="8534400" cy="5181600"/>
          </a:xfrm>
        </p:spPr>
        <p:txBody>
          <a:bodyPr>
            <a:normAutofit fontScale="92500" lnSpcReduction="10000"/>
          </a:bodyPr>
          <a:lstStyle/>
          <a:p>
            <a:pPr marL="0" indent="233363">
              <a:buNone/>
            </a:pPr>
            <a:r>
              <a:rPr lang="en-US" dirty="0" smtClean="0"/>
              <a:t>Some seek to use this section to show the impossibility of apostasy.  Paul is only speaking of what is external to the Christian.  One can fall away from Christ and be severed from him (Gal. 5:1-4).  One can make shipwreck of his faith (2 Tim. 2:17-18; 3:8). A person acting of his or her own free will may sever himself or herself from Christ.  However, if one keeps his or her faith doing what God directs, one is guarded until the revelation of Jesus Christ (1 Pet. 1:5).  But there is nothing external to the Christian that can divide him from the love of  God in Christ.</a:t>
            </a:r>
          </a:p>
          <a:p>
            <a:pPr marL="0" indent="233363" algn="r">
              <a:buNone/>
            </a:pPr>
            <a:r>
              <a:rPr lang="en-US" dirty="0" smtClean="0"/>
              <a:t>(Clinton Hamilton, Romans, page 533)</a:t>
            </a:r>
            <a:endParaRPr lang="en-US" dirty="0"/>
          </a:p>
        </p:txBody>
      </p:sp>
    </p:spTree>
    <p:extLst>
      <p:ext uri="{BB962C8B-B14F-4D97-AF65-F5344CB8AC3E}">
        <p14:creationId xmlns:p14="http://schemas.microsoft.com/office/powerpoint/2010/main" val="120312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253</Words>
  <Application>Microsoft Office PowerPoint</Application>
  <PresentationFormat>On-screen Show (4:3)</PresentationFormat>
  <Paragraphs>19</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Bernard MT Condensed</vt:lpstr>
      <vt:lpstr>Calibri</vt:lpstr>
      <vt:lpstr>Old English Text MT</vt:lpstr>
      <vt:lpstr>Office Theme</vt:lpstr>
      <vt:lpstr>Super Conquerors Romans 8:31-39</vt:lpstr>
      <vt:lpstr>Super Conquerors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dc:creator>
  <cp:lastModifiedBy>Stan</cp:lastModifiedBy>
  <cp:revision>15</cp:revision>
  <cp:lastPrinted>2012-11-25T14:37:38Z</cp:lastPrinted>
  <dcterms:created xsi:type="dcterms:W3CDTF">2012-11-08T17:44:12Z</dcterms:created>
  <dcterms:modified xsi:type="dcterms:W3CDTF">2012-11-25T14:38:23Z</dcterms:modified>
</cp:coreProperties>
</file>